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147478930" r:id="rId6"/>
    <p:sldId id="2147478931" r:id="rId7"/>
    <p:sldId id="2147478925" r:id="rId8"/>
    <p:sldId id="2147478932" r:id="rId9"/>
    <p:sldId id="2147478933" r:id="rId10"/>
    <p:sldId id="21474789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nt Kyle" initials="GK" lastIdx="3" clrIdx="0">
    <p:extLst>
      <p:ext uri="{19B8F6BF-5375-455C-9EA6-DF929625EA0E}">
        <p15:presenceInfo xmlns:p15="http://schemas.microsoft.com/office/powerpoint/2012/main" userId="S::gkyle@semtech.com::52bd9de7-e352-427c-aec3-1858b3efb4f9" providerId="AD"/>
      </p:ext>
    </p:extLst>
  </p:cmAuthor>
  <p:cmAuthor id="2" name="Eva Laviolette" initials="EL" lastIdx="4" clrIdx="1">
    <p:extLst>
      <p:ext uri="{19B8F6BF-5375-455C-9EA6-DF929625EA0E}">
        <p15:presenceInfo xmlns:p15="http://schemas.microsoft.com/office/powerpoint/2012/main" userId="S::elaviolette@semtech.com::2c7270e6-951a-417a-bbf9-00dce8789a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AF"/>
    <a:srgbClr val="64A70B"/>
    <a:srgbClr val="F7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3" autoAdjust="0"/>
  </p:normalViewPr>
  <p:slideViewPr>
    <p:cSldViewPr snapToGrid="0">
      <p:cViewPr varScale="1">
        <p:scale>
          <a:sx n="74" d="100"/>
          <a:sy n="74" d="100"/>
        </p:scale>
        <p:origin x="3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 Mulcahy" userId="ff574951-9638-4791-a5aa-dc3ca018a12b" providerId="ADAL" clId="{146DA533-F02C-4870-88E8-073668234E44}"/>
    <pc:docChg chg="modSld">
      <pc:chgData name="Joyce Mulcahy" userId="ff574951-9638-4791-a5aa-dc3ca018a12b" providerId="ADAL" clId="{146DA533-F02C-4870-88E8-073668234E44}" dt="2024-08-22T18:17:51.876" v="2" actId="1076"/>
      <pc:docMkLst>
        <pc:docMk/>
      </pc:docMkLst>
      <pc:sldChg chg="modSp mod">
        <pc:chgData name="Joyce Mulcahy" userId="ff574951-9638-4791-a5aa-dc3ca018a12b" providerId="ADAL" clId="{146DA533-F02C-4870-88E8-073668234E44}" dt="2024-08-22T18:17:51.876" v="2" actId="1076"/>
        <pc:sldMkLst>
          <pc:docMk/>
          <pc:sldMk cId="3326067374" sldId="2147478925"/>
        </pc:sldMkLst>
        <pc:picChg chg="mod">
          <ac:chgData name="Joyce Mulcahy" userId="ff574951-9638-4791-a5aa-dc3ca018a12b" providerId="ADAL" clId="{146DA533-F02C-4870-88E8-073668234E44}" dt="2024-08-22T18:17:51.876" v="2" actId="1076"/>
          <ac:picMkLst>
            <pc:docMk/>
            <pc:sldMk cId="3326067374" sldId="2147478925"/>
            <ac:picMk id="6" creationId="{B45B7501-DE0A-4FAF-A32A-68D81952FB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B23A8-0FE2-4E2C-B9E9-33FCD8CE262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12CF3-042D-49B1-AEC5-DFE07AF9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C0D0D"/>
              </a:solidFill>
              <a:effectLst/>
              <a:latin typeface="iStock Maquette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HIGHLY-RUGGEDIZED DESIGN</a:t>
            </a:r>
            <a:br>
              <a:rPr lang="en-US" sz="1200" dirty="0"/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withstand tough harsh and hazardous environments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ULTRA-LOW POWER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Compact routers consume less than 1 Watt in idle mode and are specifically designed to operate on limited power sources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VERSATILE SOLUTIONS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both private and public 5G and LTE networks to enhance grid’s longevity and reliability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ADVANCED NETWORK MANAGEMENT</a:t>
            </a:r>
            <a:br>
              <a:rPr lang="en-US" sz="1200" dirty="0"/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simplifies router deployment and enables remote monitoring, management and upgrading of all devices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INDUSTRIAL-GRADE SECURITY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unrestricted access to security patches, network and carrier-agnostic VPN solution and hybrid cloud management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12CF3-042D-49B1-AEC5-DFE07AF9C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C0D0D"/>
              </a:solidFill>
              <a:effectLst/>
              <a:latin typeface="iStock Maquette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HIGHLY-RUGGEDIZED DESIGN</a:t>
            </a:r>
            <a:br>
              <a:rPr lang="en-US" sz="1200" dirty="0"/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withstand tough harsh and hazardous environments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ULTRA-LOW POWER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Compact routers consume less than 1 Watt in idle mode and are specifically designed to operate on limited power sources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VERSATILE SOLUTIONS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both private and public 5G and LTE networks to enhance grid’s longevity and reliability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ADVANCED NETWORK MANAGEMENT</a:t>
            </a:r>
            <a:br>
              <a:rPr lang="en-US" sz="1200" dirty="0"/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simplifies router deployment and enables remote monitoring, management and upgrading of all devices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00AEAF"/>
                </a:solidFill>
                <a:latin typeface="TITILLIUM WEBSEMIBOLD" pitchFamily="2" charset="77"/>
              </a:rPr>
              <a:t>INDUSTRIAL-GRADE SECURITY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unrestricted access to security patches, network and carrier-agnostic VPN solution and hybrid cloud management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12CF3-042D-49B1-AEC5-DFE07AF9C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5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C0D0D"/>
              </a:solidFill>
              <a:effectLst/>
              <a:latin typeface="iStock Maquette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HIGHLY-RUGGEDIZED DESIGN</a:t>
            </a:r>
            <a:br>
              <a:rPr lang="en-US" sz="1200" dirty="0"/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withstand tough vehicle environments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COGNITIVE WIRELESS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Intelligently steer traffic across multiple links with mobility-centric selection criteria e.g. vehicle speed, roaming, to enable maximum reliability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LAND MOBILE RADIO (LMR) INTEGRATION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extended coverage and expedite radio upgrades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ADVANCED MOBILITY REPORTING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Advanced coverage and fleet reporting to monitor your network and vehicles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PUBLIC SAFETY-GRADE SECURITY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FIPS 140-2 compliant VPN and hybrid cloud management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12CF3-042D-49B1-AEC5-DFE07AF9C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5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C0D0D"/>
              </a:solidFill>
              <a:effectLst/>
              <a:latin typeface="iStock Maquette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HIGHLY-RUGGEDIZED DESIGN</a:t>
            </a:r>
            <a:br>
              <a:rPr lang="en-US" sz="1200" dirty="0"/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withstand tough vehicle environments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COGNITIVE WIRELESS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Intelligently steer traffic across multiple links with mobility-centric selection criteria e.g. vehicle speed, roaming, to enable maximum reliability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LAND MOBILE RADIO (LMR) INTEGRATION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extended coverage and expedite radio upgrades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ADVANCED MOBILITY REPORTING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Advanced coverage and fleet reporting to monitor your network and vehicles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PUBLIC SAFETY-GRADE SECURITY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FIPS 140-2 compliant VPN and hybrid cloud management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12CF3-042D-49B1-AEC5-DFE07AF9C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5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C0D0D"/>
              </a:solidFill>
              <a:effectLst/>
              <a:latin typeface="iStock Maquette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HIGHLY-RUGGEDIZED DESIGN</a:t>
            </a:r>
            <a:br>
              <a:rPr lang="en-US" sz="1200" dirty="0"/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withstand tough vehicle environments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COGNITIVE WIRELESS*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Intelligently steer traffic across multiple links with mobility-centric selection criteria e.g. vehicle speed, roaming, to enable maximum reliability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ULTIMATE WI-FI 6 CAPABILITIES*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Ideal for video offload and passenger Wi-Fi applications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ADVANCED MOBILITY REPORTING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Advanced coverage and fleet reporting to monitor your network and vehicles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00AEAF"/>
                </a:solidFill>
                <a:latin typeface="+mj-lt"/>
              </a:rPr>
              <a:t>FORWARD LOOKING SOLUTIONS</a:t>
            </a:r>
            <a:b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Modular design* to take advantage of ever-improving technology without ripping out the router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12CF3-042D-49B1-AEC5-DFE07AF9C3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755B52C-365C-03A7-21D6-51E24A6A51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7B0140-841A-0ABE-F94F-08BD1951DA5B}"/>
              </a:ext>
            </a:extLst>
          </p:cNvPr>
          <p:cNvCxnSpPr/>
          <p:nvPr/>
        </p:nvCxnSpPr>
        <p:spPr>
          <a:xfrm>
            <a:off x="1290834" y="3111910"/>
            <a:ext cx="6445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9B2FA7-055E-DD79-0F88-29595C076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2743" y="3495956"/>
            <a:ext cx="9691396" cy="7098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AD156-2EEE-3002-1942-D0BD97BD69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2743" y="4205791"/>
            <a:ext cx="7958784" cy="3740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DE65A6-AC2C-749E-52D5-2FBF78209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1943" y="1306285"/>
            <a:ext cx="2837543" cy="12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bg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1A6461-C083-E544-D5EF-BC57A9094BEE}"/>
              </a:ext>
            </a:extLst>
          </p:cNvPr>
          <p:cNvGrpSpPr/>
          <p:nvPr/>
        </p:nvGrpSpPr>
        <p:grpSpPr>
          <a:xfrm rot="5400000">
            <a:off x="5684779" y="-3941408"/>
            <a:ext cx="822447" cy="12192002"/>
            <a:chOff x="6014248" y="0"/>
            <a:chExt cx="793111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253395-826C-F368-FE61-BD2B99E89F25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7C5062-A6F7-3D75-3FE4-A0A98A7D4C2B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01E2C2E-239F-1BD7-FA95-53E76EC96603}"/>
              </a:ext>
            </a:extLst>
          </p:cNvPr>
          <p:cNvSpPr/>
          <p:nvPr/>
        </p:nvSpPr>
        <p:spPr>
          <a:xfrm rot="5400000">
            <a:off x="3681417" y="-1652584"/>
            <a:ext cx="4829168" cy="12192000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ct val="96000"/>
              </a:lnSpc>
              <a:defRPr/>
            </a:pPr>
            <a:endParaRPr lang="en-US" dirty="0" err="1">
              <a:solidFill>
                <a:srgbClr val="F7F8FA"/>
              </a:solidFill>
              <a:latin typeface="Titillium Web" pitchFamily="2" charset="77"/>
              <a:cs typeface="Microsoft Sans Serif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08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27358A-8947-C563-6BDA-D644C6995A6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8888" y="3595692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321F66-64B1-842D-6F1B-6BD01A0438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39312" y="3595692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37640-4BBD-4AAC-86A7-6CA522FE259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66688" y="3595692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7BF780-4262-CE76-B778-C4C9CC544DA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894064" y="3595692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B72E45-E777-DE55-009D-055AC557FB2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008888" y="3139781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C111E7-E4E1-2775-E7B9-AB0A397FBC6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639312" y="3139781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B66692-23B6-A680-4A98-FF7CE0BFAA1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66688" y="3139781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D08BE1C-5F32-E711-C343-A6738F8067D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894064" y="3139781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55F89E-2D3F-23AC-27EE-1C9D4FB080B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366076" y="1385342"/>
            <a:ext cx="1530000" cy="152930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Image or icon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A5A5B6-2B91-F190-7F09-0585827E43CB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007768" y="1385342"/>
            <a:ext cx="1530000" cy="152930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Image or icon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59617-BDF7-65B0-F82F-4436F58E04D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672064" y="1385342"/>
            <a:ext cx="1530000" cy="152930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Image or icon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A9DDA13-F7AD-EAA8-CB5E-70D28B85B4EC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264352" y="1385342"/>
            <a:ext cx="1530000" cy="152930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Image or icon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C62D1AA-3E32-F767-E637-1ACA792B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552" y="6368603"/>
            <a:ext cx="1495699" cy="315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FBAE77-2AC5-16E9-A561-385260CFC28F}"/>
              </a:ext>
            </a:extLst>
          </p:cNvPr>
          <p:cNvSpPr txBox="1"/>
          <p:nvPr/>
        </p:nvSpPr>
        <p:spPr>
          <a:xfrm>
            <a:off x="279748" y="6435211"/>
            <a:ext cx="9144000" cy="24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bg1"/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 dirty="0">
                <a:solidFill>
                  <a:schemeClr val="bg1"/>
                </a:solidFill>
                <a:effectLst/>
                <a:latin typeface="Titillium Web" pitchFamily="2" charset="77"/>
              </a:rPr>
              <a:t>   </a:t>
            </a:r>
            <a:r>
              <a:rPr lang="en-US" sz="1100" b="0" i="0" u="none" strike="noStrike" cap="all" dirty="0">
                <a:solidFill>
                  <a:schemeClr val="bg1"/>
                </a:solidFill>
                <a:effectLst/>
                <a:latin typeface="Titillium Web" pitchFamily="2" charset="77"/>
              </a:rPr>
              <a:t>|</a:t>
            </a:r>
            <a:endParaRPr lang="en-US" sz="800" b="0" i="1" kern="1200" spc="300" baseline="0" dirty="0">
              <a:solidFill>
                <a:schemeClr val="bg1"/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8942D67F-EE2F-208F-31F6-2C992D1B7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591F9-39F6-C88B-7108-ECF842280E64}"/>
              </a:ext>
            </a:extLst>
          </p:cNvPr>
          <p:cNvSpPr txBox="1"/>
          <p:nvPr/>
        </p:nvSpPr>
        <p:spPr>
          <a:xfrm>
            <a:off x="30480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bg1"/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chemeClr val="bg1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1" cy="64008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18119" y="1645285"/>
            <a:ext cx="9955763" cy="42075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Add Table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05840"/>
            <a:ext cx="10515601" cy="320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AD5CE-14BF-9E79-C716-F0F13E74285C}"/>
              </a:ext>
            </a:extLst>
          </p:cNvPr>
          <p:cNvSpPr txBox="1"/>
          <p:nvPr/>
        </p:nvSpPr>
        <p:spPr>
          <a:xfrm>
            <a:off x="30480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EFD7FB4-7E19-F3E2-E8F6-D83B06ED5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08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771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75E53BC-DA81-7C9A-1A80-CCE5B12D3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33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08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49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109CE0-81D4-F5F1-45A8-CC9A839035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05840"/>
            <a:ext cx="10515600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82EF5-5431-24AE-6472-C62FC72F4314}"/>
              </a:ext>
            </a:extLst>
          </p:cNvPr>
          <p:cNvSpPr txBox="1"/>
          <p:nvPr/>
        </p:nvSpPr>
        <p:spPr>
          <a:xfrm>
            <a:off x="30480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22F9E03E-154B-0158-312B-E6612699B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08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9F6B0-1FFA-7710-CB85-69A7A4BF3B58}"/>
              </a:ext>
            </a:extLst>
          </p:cNvPr>
          <p:cNvSpPr txBox="1"/>
          <p:nvPr/>
        </p:nvSpPr>
        <p:spPr>
          <a:xfrm>
            <a:off x="30480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368ADEB-E59D-4EED-3570-D3B5BD561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E53481-0400-5034-4F45-45D7CCE4CC52}"/>
              </a:ext>
            </a:extLst>
          </p:cNvPr>
          <p:cNvSpPr txBox="1"/>
          <p:nvPr/>
        </p:nvSpPr>
        <p:spPr>
          <a:xfrm>
            <a:off x="30480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BEBE630-F0CB-5AF2-2181-F9F52CD9E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14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D4D501BF-7272-7B3F-62D1-E1569E1FBC30}"/>
              </a:ext>
            </a:extLst>
          </p:cNvPr>
          <p:cNvSpPr/>
          <p:nvPr/>
        </p:nvSpPr>
        <p:spPr>
          <a:xfrm>
            <a:off x="9625584" y="1873203"/>
            <a:ext cx="822960" cy="822960"/>
          </a:xfrm>
          <a:prstGeom prst="ellipse">
            <a:avLst/>
          </a:prstGeom>
          <a:solidFill>
            <a:srgbClr val="0042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08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8888" y="3417336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/>
        </p:nvSpPr>
        <p:spPr>
          <a:xfrm>
            <a:off x="1743456" y="1873203"/>
            <a:ext cx="822960" cy="82296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/>
        </p:nvSpPr>
        <p:spPr>
          <a:xfrm>
            <a:off x="4370832" y="1873203"/>
            <a:ext cx="822960" cy="822960"/>
          </a:xfrm>
          <a:prstGeom prst="ellipse">
            <a:avLst/>
          </a:prstGeom>
          <a:solidFill>
            <a:srgbClr val="009A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/>
        </p:nvSpPr>
        <p:spPr>
          <a:xfrm>
            <a:off x="6998208" y="1873203"/>
            <a:ext cx="822960" cy="822960"/>
          </a:xfrm>
          <a:prstGeom prst="ellipse">
            <a:avLst/>
          </a:prstGeom>
          <a:solidFill>
            <a:srgbClr val="0074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1E843D1-57ED-5255-70EB-F3852D9628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005840"/>
            <a:ext cx="105156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20E5F7-6159-9D04-C74D-D3B47FDC8BF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39312" y="3417336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1BDB34C-183D-CB4C-2B77-B4FB862E69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66688" y="3417336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602109-5186-7DBD-92BE-DDA251D114A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894064" y="3417336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CE4AC-2DD0-D28E-68D8-57E379066EA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008888" y="2961425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E8099C2-1E52-3A19-20D0-01293D23334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639312" y="2961425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D62225-24F3-5B8F-5098-9696364D348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66688" y="2961425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76EF37C-9208-FB9C-DF90-05B104912DD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894064" y="2961425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415301EC-DCB7-F54A-1F6D-D83DAC917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0077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B856E-54FA-84CF-59E0-9A899B0F4EF4}"/>
              </a:ext>
            </a:extLst>
          </p:cNvPr>
          <p:cNvSpPr txBox="1"/>
          <p:nvPr/>
        </p:nvSpPr>
        <p:spPr>
          <a:xfrm>
            <a:off x="30480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E6C60DF-9DBB-0D48-04D1-816C04939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99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5465F9-76EE-8BAF-2D1F-D0F605096AB2}"/>
              </a:ext>
            </a:extLst>
          </p:cNvPr>
          <p:cNvSpPr/>
          <p:nvPr/>
        </p:nvSpPr>
        <p:spPr bwMode="gray">
          <a:xfrm>
            <a:off x="6171396" y="0"/>
            <a:ext cx="6020604" cy="6858000"/>
          </a:xfrm>
          <a:prstGeom prst="rect">
            <a:avLst/>
          </a:prstGeom>
          <a:solidFill>
            <a:schemeClr val="bg2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A9D90-4C33-2387-7DA9-8BB3D1BED6C1}"/>
              </a:ext>
            </a:extLst>
          </p:cNvPr>
          <p:cNvSpPr/>
          <p:nvPr/>
        </p:nvSpPr>
        <p:spPr bwMode="gray">
          <a:xfrm flipH="1">
            <a:off x="5982744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16" y="1520889"/>
            <a:ext cx="5089849" cy="8574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73415" y="2513256"/>
            <a:ext cx="5089849" cy="857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2627" y="1314357"/>
            <a:ext cx="4929676" cy="41337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D0465D-B63B-6188-05E2-B80CFEBCD8B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573415" y="4006527"/>
            <a:ext cx="2477279" cy="1190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C45B2F-E810-F1DA-A869-AB2E803B4ED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573415" y="3550616"/>
            <a:ext cx="2477279" cy="3306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6C0E4B-A6ED-3ACC-06D1-325F75FB41A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95317" y="4006527"/>
            <a:ext cx="2477279" cy="1190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8E97EB-A943-DECC-6105-DF8D4FD0679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95317" y="3550616"/>
            <a:ext cx="2477279" cy="3306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C8468B7-1B81-768A-0B08-B1D27F5D2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552" y="6368603"/>
            <a:ext cx="1495699" cy="315531"/>
          </a:xfrm>
          <a:prstGeom prst="rect">
            <a:avLst/>
          </a:prstGeom>
        </p:spPr>
      </p:pic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A2042198-1821-1D5C-A504-6306B8B80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DCAFE-59E1-61EC-49E9-0322988AF0B8}"/>
              </a:ext>
            </a:extLst>
          </p:cNvPr>
          <p:cNvSpPr txBox="1"/>
          <p:nvPr/>
        </p:nvSpPr>
        <p:spPr>
          <a:xfrm>
            <a:off x="52197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bg1"/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chemeClr val="bg1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74829A-E3DF-1711-0A54-E31665C9D51E}"/>
              </a:ext>
            </a:extLst>
          </p:cNvPr>
          <p:cNvSpPr/>
          <p:nvPr/>
        </p:nvSpPr>
        <p:spPr>
          <a:xfrm>
            <a:off x="0" y="-10247"/>
            <a:ext cx="12192000" cy="6868247"/>
          </a:xfrm>
          <a:prstGeom prst="rect">
            <a:avLst/>
          </a:prstGeom>
          <a:gradFill>
            <a:gsLst>
              <a:gs pos="44000">
                <a:schemeClr val="bg2"/>
              </a:gs>
              <a:gs pos="83000">
                <a:srgbClr val="00A29D">
                  <a:lumMod val="90000"/>
                  <a:lumOff val="10000"/>
                </a:srgbClr>
              </a:gs>
              <a:gs pos="100000">
                <a:schemeClr val="bg2">
                  <a:lumMod val="95000"/>
                </a:schemeClr>
              </a:gs>
              <a:gs pos="0">
                <a:schemeClr val="bg2">
                  <a:lumMod val="8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ct val="96000"/>
              </a:lnSpc>
              <a:defRPr/>
            </a:pPr>
            <a:endParaRPr lang="en-US" dirty="0" err="1">
              <a:solidFill>
                <a:srgbClr val="F7F8FA"/>
              </a:solidFill>
              <a:latin typeface="Titillium Web" pitchFamily="2" charset="77"/>
              <a:cs typeface="Microsoft Sans Serif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564B5-C519-346D-8980-EE143BA82735}"/>
              </a:ext>
            </a:extLst>
          </p:cNvPr>
          <p:cNvSpPr txBox="1"/>
          <p:nvPr/>
        </p:nvSpPr>
        <p:spPr>
          <a:xfrm>
            <a:off x="1509227" y="621438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chemeClr val="bg1"/>
                </a:solidFill>
                <a:latin typeface="+mn-lt"/>
              </a:rPr>
              <a:t>Semtech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 and the </a:t>
            </a:r>
            <a:r>
              <a:rPr lang="en-US" sz="900" dirty="0" err="1">
                <a:solidFill>
                  <a:schemeClr val="bg1"/>
                </a:solidFill>
                <a:latin typeface="+mn-lt"/>
              </a:rPr>
              <a:t>Semtech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 logo are registered trademarks or service marks of </a:t>
            </a:r>
            <a:r>
              <a:rPr lang="en-US" sz="900" dirty="0" err="1">
                <a:solidFill>
                  <a:schemeClr val="bg1"/>
                </a:solidFill>
                <a:latin typeface="+mn-lt"/>
              </a:rPr>
              <a:t>Semtech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 Corporation or its subsidiaries.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2023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Semtech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Corporation. All rights reserved.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3B42AF-070A-D7BB-1EE9-3246EFAAE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552" y="6368603"/>
            <a:ext cx="1495699" cy="3155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3DB4C1-D645-4DFA-3D77-3B0EBAAF2BCA}"/>
              </a:ext>
            </a:extLst>
          </p:cNvPr>
          <p:cNvSpPr/>
          <p:nvPr/>
        </p:nvSpPr>
        <p:spPr>
          <a:xfrm>
            <a:off x="1598939" y="2928951"/>
            <a:ext cx="7766734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4000" cap="all" baseline="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1155FA-A2B2-D874-BDEE-E885C1CAC055}"/>
              </a:ext>
            </a:extLst>
          </p:cNvPr>
          <p:cNvCxnSpPr>
            <a:cxnSpLocks/>
          </p:cNvCxnSpPr>
          <p:nvPr/>
        </p:nvCxnSpPr>
        <p:spPr>
          <a:xfrm>
            <a:off x="1598939" y="2683039"/>
            <a:ext cx="462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C7E784-106F-2532-7C8F-65CC1DEC5FEF}"/>
              </a:ext>
            </a:extLst>
          </p:cNvPr>
          <p:cNvCxnSpPr>
            <a:cxnSpLocks/>
          </p:cNvCxnSpPr>
          <p:nvPr/>
        </p:nvCxnSpPr>
        <p:spPr>
          <a:xfrm>
            <a:off x="1604557" y="3710392"/>
            <a:ext cx="46503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2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5F8F-3996-45AB-ACD8-88696397D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BC668-153D-4194-91C3-D31151141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12FF-1EE3-46F5-AFF8-663022B7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4243C-0323-4F8D-B1B3-5B13B2FC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1B39E-7ADC-49E6-A122-F4F74E98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503D-CA3C-4EE8-8D48-85894D73D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6E54A35-4B44-15D9-77EB-57B5744CC69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95580" y="1734218"/>
            <a:ext cx="5696712" cy="3915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r>
              <a:rPr lang="en-US" b="0" i="0">
                <a:latin typeface="Titillium Web" pitchFamily="2" charset="77"/>
              </a:rPr>
              <a:t>Click to edit the text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A0D98F9-DBF1-7DB4-BDD4-AC41E0CB1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580" y="1351839"/>
            <a:ext cx="5696712" cy="364765"/>
          </a:xfrm>
          <a:prstGeom prst="rect">
            <a:avLst/>
          </a:prstGeom>
        </p:spPr>
        <p:txBody>
          <a:bodyPr anchor="t"/>
          <a:lstStyle>
            <a:lvl1pPr algn="l"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 panose="00000700000000000000" pitchFamily="2" charset="0"/>
              </a:defRPr>
            </a:lvl1pPr>
          </a:lstStyle>
          <a:p>
            <a:r>
              <a:rPr lang="en-US"/>
              <a:t>CLICK TO EDIT THE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A807F9-7D4E-0027-E462-C12F9521E983}"/>
              </a:ext>
            </a:extLst>
          </p:cNvPr>
          <p:cNvSpPr txBox="1">
            <a:spLocks/>
          </p:cNvSpPr>
          <p:nvPr/>
        </p:nvSpPr>
        <p:spPr>
          <a:xfrm>
            <a:off x="742202" y="3061580"/>
            <a:ext cx="2842591" cy="601720"/>
          </a:xfrm>
          <a:prstGeom prst="rect">
            <a:avLst/>
          </a:prstGeom>
          <a:noFill/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4400" b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AGENDA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ADF9F56-1588-EDA9-646B-A9364954AAD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95580" y="2836188"/>
            <a:ext cx="5696712" cy="3915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r>
              <a:rPr lang="en-US" b="0" i="0">
                <a:latin typeface="Titillium Web" pitchFamily="2" charset="77"/>
              </a:rPr>
              <a:t>Click to edit the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38C5C0C-C4F0-09C8-974A-E8B2C3B6E0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95580" y="4005064"/>
            <a:ext cx="5696712" cy="3915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r>
              <a:rPr lang="en-US" b="0" i="0">
                <a:latin typeface="Titillium Web" pitchFamily="2" charset="77"/>
              </a:rPr>
              <a:t>Click to edit the text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9E7C335-F1D4-3C3F-13BE-8D6DB0A3F9A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95580" y="5118117"/>
            <a:ext cx="5696712" cy="3915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r>
              <a:rPr lang="en-US" b="0" i="0">
                <a:latin typeface="Titillium Web" pitchFamily="2" charset="77"/>
              </a:rPr>
              <a:t>Click to edit the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A5A509-3A67-D54A-126E-B631C10DE6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5580" y="2455310"/>
            <a:ext cx="5696712" cy="365760"/>
          </a:xfrm>
          <a:prstGeom prst="rect">
            <a:avLst/>
          </a:prstGeom>
        </p:spPr>
        <p:txBody>
          <a:bodyPr anchor="t"/>
          <a:lstStyle>
            <a:lvl1pPr>
              <a:defRPr 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 panose="00000700000000000000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THE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CF7C2C-2D7A-BB54-6A33-97CB43E1EF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5580" y="3606016"/>
            <a:ext cx="5696712" cy="365760"/>
          </a:xfrm>
          <a:prstGeom prst="rect">
            <a:avLst/>
          </a:prstGeom>
        </p:spPr>
        <p:txBody>
          <a:bodyPr anchor="t"/>
          <a:lstStyle>
            <a:lvl1pPr>
              <a:defRPr 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 panose="00000700000000000000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THE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C2DAED-026B-3D4C-9B14-A7BB0B535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5580" y="4715625"/>
            <a:ext cx="5696712" cy="365760"/>
          </a:xfrm>
          <a:prstGeom prst="rect">
            <a:avLst/>
          </a:prstGeom>
        </p:spPr>
        <p:txBody>
          <a:bodyPr anchor="t"/>
          <a:lstStyle>
            <a:lvl1pPr>
              <a:defRPr lang="en-US" sz="2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SemiBold" panose="00000700000000000000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EDIT THE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BF744A-5F74-CA60-2AFA-B43B55868C2F}"/>
              </a:ext>
            </a:extLst>
          </p:cNvPr>
          <p:cNvSpPr/>
          <p:nvPr/>
        </p:nvSpPr>
        <p:spPr bwMode="gray">
          <a:xfrm rot="10800000" flipH="1">
            <a:off x="3278707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61BBB9A2-D4C9-FA9B-5B65-A6F1E26B8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603A9-B039-720C-5304-2363484B1E3A}"/>
              </a:ext>
            </a:extLst>
          </p:cNvPr>
          <p:cNvSpPr txBox="1"/>
          <p:nvPr/>
        </p:nvSpPr>
        <p:spPr>
          <a:xfrm>
            <a:off x="42545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449F4E-7CE4-ADA7-66B0-F55C0AD0A57D}"/>
              </a:ext>
            </a:extLst>
          </p:cNvPr>
          <p:cNvSpPr/>
          <p:nvPr/>
        </p:nvSpPr>
        <p:spPr bwMode="gray">
          <a:xfrm rot="10800000" flipH="1">
            <a:off x="3278707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90447A-FE54-39E6-A4E3-49A16931F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24968-C0D9-B575-5181-ACC2F0B0D8B6}"/>
              </a:ext>
            </a:extLst>
          </p:cNvPr>
          <p:cNvSpPr txBox="1"/>
          <p:nvPr/>
        </p:nvSpPr>
        <p:spPr>
          <a:xfrm>
            <a:off x="30480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9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DC7E3E-DA74-19AD-AA2E-FF1B39EB95C8}"/>
              </a:ext>
            </a:extLst>
          </p:cNvPr>
          <p:cNvSpPr/>
          <p:nvPr/>
        </p:nvSpPr>
        <p:spPr bwMode="gray">
          <a:xfrm rot="10800000" flipH="1">
            <a:off x="3891611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D9A19-F29D-31D6-3608-482764278613}"/>
              </a:ext>
            </a:extLst>
          </p:cNvPr>
          <p:cNvSpPr txBox="1"/>
          <p:nvPr/>
        </p:nvSpPr>
        <p:spPr>
          <a:xfrm>
            <a:off x="6546455" y="6427120"/>
            <a:ext cx="3804159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Light" panose="00000400000000000000" pitchFamily="2" charset="0"/>
              </a:rPr>
              <a:t>INTERNAL ONLY – Confidential Information – Property of </a:t>
            </a:r>
            <a:r>
              <a:rPr lang="en-US" sz="800" b="0" i="1" u="none" strike="noStrike" cap="none" baseline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Light" panose="00000400000000000000" pitchFamily="2" charset="0"/>
              </a:rPr>
              <a:t>Semtech</a:t>
            </a:r>
            <a:r>
              <a:rPr lang="en-US" sz="8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Light" panose="00000400000000000000" pitchFamily="2" charset="0"/>
              </a:rPr>
              <a:t> Corporation</a:t>
            </a:r>
            <a:r>
              <a:rPr lang="en-US" sz="800" b="0" i="0" u="none" strike="noStrike" cap="none" baseline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 dirty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 dirty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BACC1-F5F9-DF6D-C931-9DD933C7B608}"/>
              </a:ext>
            </a:extLst>
          </p:cNvPr>
          <p:cNvSpPr/>
          <p:nvPr/>
        </p:nvSpPr>
        <p:spPr>
          <a:xfrm>
            <a:off x="4385387" y="0"/>
            <a:ext cx="8924843" cy="6868247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ct val="96000"/>
              </a:lnSpc>
              <a:defRPr/>
            </a:pPr>
            <a:endParaRPr lang="en-US" dirty="0" err="1">
              <a:solidFill>
                <a:srgbClr val="F7F8FA"/>
              </a:solidFill>
              <a:latin typeface="Titillium Web" pitchFamily="2" charset="77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6A60CF-7A41-59D1-31D6-06F5EA123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711" y="676021"/>
            <a:ext cx="7074777" cy="885177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the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100A9F-1CD6-EF94-1117-12568CA64A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6711" y="1614196"/>
            <a:ext cx="7074777" cy="4562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the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the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2D411E-D729-1FDF-D5DF-8E184C54E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164" y="2553998"/>
            <a:ext cx="3354635" cy="1959264"/>
          </a:xfrm>
          <a:prstGeom prst="rect">
            <a:avLst/>
          </a:prstGeom>
        </p:spPr>
        <p:txBody>
          <a:bodyPr/>
          <a:lstStyle>
            <a:lvl1pPr mar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4400" b="0" kern="1200" dirty="0">
                <a:solidFill>
                  <a:srgbClr val="FFFFFF"/>
                </a:solidFill>
                <a:latin typeface="Titillium Web" pitchFamily="2" charset="77"/>
                <a:ea typeface="+mn-ea"/>
                <a:cs typeface="+mn-cs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the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C0D127-6E39-53E4-787C-1AFB3CB1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6352830"/>
            <a:ext cx="1513114" cy="31920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DD24B18B-38C7-5802-6D2B-EB509EB5D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FE1E9-2E11-7402-D87D-EDBB9B79A89D}"/>
              </a:ext>
            </a:extLst>
          </p:cNvPr>
          <p:cNvSpPr txBox="1"/>
          <p:nvPr/>
        </p:nvSpPr>
        <p:spPr>
          <a:xfrm>
            <a:off x="3498455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bg1"/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chemeClr val="bg1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5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D25CB0B-F4E2-08B4-7EF2-88484E654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72">
            <a:extLst>
              <a:ext uri="{FF2B5EF4-FFF2-40B4-BE49-F238E27FC236}">
                <a16:creationId xmlns:a16="http://schemas.microsoft.com/office/drawing/2014/main" id="{2C937FE4-B660-F7CC-4061-F11F68A82426}"/>
              </a:ext>
            </a:extLst>
          </p:cNvPr>
          <p:cNvSpPr/>
          <p:nvPr/>
        </p:nvSpPr>
        <p:spPr>
          <a:xfrm>
            <a:off x="1015378" y="-137160"/>
            <a:ext cx="4170248" cy="4239604"/>
          </a:xfrm>
          <a:prstGeom prst="roundRect">
            <a:avLst>
              <a:gd name="adj" fmla="val 3828"/>
            </a:avLst>
          </a:prstGeom>
          <a:solidFill>
            <a:schemeClr val="bg2">
              <a:alpha val="94985"/>
            </a:schemeClr>
          </a:solidFill>
          <a:ln>
            <a:noFill/>
          </a:ln>
          <a:effectLst>
            <a:outerShdw blurRad="5207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ct val="96000"/>
              </a:lnSpc>
              <a:defRPr/>
            </a:pPr>
            <a:endParaRPr lang="en-US" dirty="0">
              <a:solidFill>
                <a:srgbClr val="F7F8FA"/>
              </a:solidFill>
              <a:latin typeface="Titillium Web" pitchFamily="2" charset="77"/>
              <a:cs typeface="Microsoft Sans Serif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48FA43-BFAB-DB8B-4C77-8486E9A8AD85}"/>
              </a:ext>
            </a:extLst>
          </p:cNvPr>
          <p:cNvCxnSpPr>
            <a:cxnSpLocks/>
          </p:cNvCxnSpPr>
          <p:nvPr/>
        </p:nvCxnSpPr>
        <p:spPr>
          <a:xfrm>
            <a:off x="1592943" y="1230938"/>
            <a:ext cx="2920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251C3D14-0C94-DF29-1CF0-9870FDE9E8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2943" y="2943719"/>
            <a:ext cx="2318657" cy="5059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the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D5A78-32DE-E321-9187-E50C50A4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2943" y="1616356"/>
            <a:ext cx="3233057" cy="113954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5AA67C2-8F94-D119-CE5B-8C16E06D7B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92943" y="472610"/>
            <a:ext cx="955728" cy="646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400" dirty="0"/>
              <a:t>Icon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1EFE1AA-FBDE-3CD0-861C-52FBA469A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2552" y="6368603"/>
            <a:ext cx="1495699" cy="3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4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72">
            <a:extLst>
              <a:ext uri="{FF2B5EF4-FFF2-40B4-BE49-F238E27FC236}">
                <a16:creationId xmlns:a16="http://schemas.microsoft.com/office/drawing/2014/main" id="{2C937FE4-B660-F7CC-4061-F11F68A82426}"/>
              </a:ext>
            </a:extLst>
          </p:cNvPr>
          <p:cNvSpPr/>
          <p:nvPr/>
        </p:nvSpPr>
        <p:spPr>
          <a:xfrm>
            <a:off x="1015378" y="-137160"/>
            <a:ext cx="4170248" cy="4239604"/>
          </a:xfrm>
          <a:prstGeom prst="roundRect">
            <a:avLst>
              <a:gd name="adj" fmla="val 3828"/>
            </a:avLst>
          </a:prstGeom>
          <a:solidFill>
            <a:schemeClr val="bg2"/>
          </a:solidFill>
          <a:ln>
            <a:noFill/>
          </a:ln>
          <a:effectLst>
            <a:outerShdw blurRad="5207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lnSpc>
                <a:spcPct val="96000"/>
              </a:lnSpc>
              <a:defRPr/>
            </a:pPr>
            <a:endParaRPr lang="en-US" dirty="0">
              <a:solidFill>
                <a:srgbClr val="F7F8FA"/>
              </a:solidFill>
              <a:latin typeface="Titillium Web" pitchFamily="2" charset="77"/>
              <a:cs typeface="Microsoft Sans Serif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48FA43-BFAB-DB8B-4C77-8486E9A8AD85}"/>
              </a:ext>
            </a:extLst>
          </p:cNvPr>
          <p:cNvCxnSpPr>
            <a:cxnSpLocks/>
          </p:cNvCxnSpPr>
          <p:nvPr/>
        </p:nvCxnSpPr>
        <p:spPr>
          <a:xfrm>
            <a:off x="1592943" y="1230938"/>
            <a:ext cx="2920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320F4C2-0565-9617-18E9-452A35448A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2943" y="1616356"/>
            <a:ext cx="3233057" cy="113954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51C3D14-0C94-DF29-1CF0-9870FDE9E8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2943" y="2943719"/>
            <a:ext cx="2318657" cy="5059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the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B90BFB9-4E3E-938F-0555-432C23FEB1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2014" y="472610"/>
            <a:ext cx="955728" cy="646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400" dirty="0"/>
              <a:t>Icon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08B9A-B5B4-75A5-8EEF-BAD94EEDC9AC}"/>
              </a:ext>
            </a:extLst>
          </p:cNvPr>
          <p:cNvSpPr txBox="1"/>
          <p:nvPr/>
        </p:nvSpPr>
        <p:spPr>
          <a:xfrm>
            <a:off x="30480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6B831DB-1624-3176-5DCA-2F2B74857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4A1BB-3897-4980-A8AC-076A7CA70E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0203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365760"/>
            <a:ext cx="7238999" cy="64008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80160"/>
            <a:ext cx="7238999" cy="4902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702B5-7CA7-F808-A2CF-FF8C04415CF0}"/>
              </a:ext>
            </a:extLst>
          </p:cNvPr>
          <p:cNvSpPr/>
          <p:nvPr/>
        </p:nvSpPr>
        <p:spPr bwMode="gray">
          <a:xfrm flipH="1">
            <a:off x="3601616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6EA34-DC27-74B5-5746-703B045503A2}"/>
              </a:ext>
            </a:extLst>
          </p:cNvPr>
          <p:cNvSpPr txBox="1"/>
          <p:nvPr/>
        </p:nvSpPr>
        <p:spPr>
          <a:xfrm>
            <a:off x="30480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057BC-50E7-C966-9B50-558480412354}"/>
              </a:ext>
            </a:extLst>
          </p:cNvPr>
          <p:cNvSpPr txBox="1"/>
          <p:nvPr/>
        </p:nvSpPr>
        <p:spPr>
          <a:xfrm>
            <a:off x="279748" y="6435211"/>
            <a:ext cx="683290" cy="24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/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 dirty="0">
                <a:solidFill>
                  <a:schemeClr val="tx1"/>
                </a:solidFill>
                <a:effectLst/>
                <a:latin typeface="Titillium Web" pitchFamily="2" charset="77"/>
              </a:rPr>
              <a:t>   </a:t>
            </a:r>
            <a:r>
              <a:rPr lang="en-US" sz="1100" b="0" i="0" u="none" strike="noStrike" cap="all" dirty="0">
                <a:solidFill>
                  <a:schemeClr val="tx1"/>
                </a:solidFill>
                <a:effectLst/>
                <a:latin typeface="Titillium Web" pitchFamily="2" charset="77"/>
              </a:rPr>
              <a:t>|</a:t>
            </a:r>
            <a:endParaRPr lang="en-US" sz="800" b="0" i="1" kern="1200" spc="300" baseline="0" dirty="0">
              <a:solidFill>
                <a:schemeClr val="tx1"/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0B398E20-40F6-953B-C847-4D12C2BCF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5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B38C1-4292-AD4A-C403-DD81C3062E2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0" y="0"/>
            <a:ext cx="597217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E6EE57-1AEE-6951-946F-89FE33F1944F}"/>
              </a:ext>
            </a:extLst>
          </p:cNvPr>
          <p:cNvSpPr/>
          <p:nvPr/>
        </p:nvSpPr>
        <p:spPr>
          <a:xfrm>
            <a:off x="3377306" y="6386513"/>
            <a:ext cx="2943225" cy="47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50A926-83F9-AF79-6471-07D041E50BEE}"/>
              </a:ext>
            </a:extLst>
          </p:cNvPr>
          <p:cNvSpPr/>
          <p:nvPr/>
        </p:nvSpPr>
        <p:spPr bwMode="gray">
          <a:xfrm>
            <a:off x="6171396" y="0"/>
            <a:ext cx="6020604" cy="6858000"/>
          </a:xfrm>
          <a:prstGeom prst="rect">
            <a:avLst/>
          </a:prstGeom>
          <a:solidFill>
            <a:schemeClr val="bg2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057A5-152C-81E7-42BA-728FE0CBF752}"/>
              </a:ext>
            </a:extLst>
          </p:cNvPr>
          <p:cNvSpPr/>
          <p:nvPr/>
        </p:nvSpPr>
        <p:spPr bwMode="gray">
          <a:xfrm flipH="1">
            <a:off x="5982744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BC3552-E40E-13FC-5D64-1CA0366FE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362" y="365760"/>
            <a:ext cx="5000582" cy="64008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the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ED7980-DFD7-914E-E70B-F760AA02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533" y="1280160"/>
            <a:ext cx="4991410" cy="21974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A580F3-46B0-6DFA-99D0-F9030922C219}"/>
              </a:ext>
            </a:extLst>
          </p:cNvPr>
          <p:cNvCxnSpPr>
            <a:cxnSpLocks/>
          </p:cNvCxnSpPr>
          <p:nvPr/>
        </p:nvCxnSpPr>
        <p:spPr>
          <a:xfrm>
            <a:off x="6839713" y="3767282"/>
            <a:ext cx="4744883" cy="0"/>
          </a:xfrm>
          <a:prstGeom prst="line">
            <a:avLst/>
          </a:prstGeom>
          <a:noFill/>
          <a:ln w="12700" cap="rnd" cmpd="sng" algn="ctr">
            <a:solidFill>
              <a:schemeClr val="bg1"/>
            </a:solidFill>
            <a:prstDash val="solid"/>
            <a:round/>
            <a:headEnd w="lg" len="lg"/>
            <a:tailEnd type="none"/>
          </a:ln>
          <a:effectLst/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2604BB-DFA1-5E8B-2C74-DF3DAB905A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8203" y="4024194"/>
            <a:ext cx="4992740" cy="746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r>
              <a:rPr lang="en-US" b="0" i="0" dirty="0">
                <a:latin typeface="Titillium Web" pitchFamily="2" charset="77"/>
              </a:rPr>
              <a:t>Call out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030773-D461-AAA8-A860-DD033CECBE1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678203" y="4841323"/>
            <a:ext cx="4992740" cy="3915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r>
              <a:rPr lang="en-US" b="0" i="0" dirty="0">
                <a:latin typeface="Titillium Web" pitchFamily="2" charset="77"/>
              </a:rPr>
              <a:t>Click to edit the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1E2546-262A-214E-D19E-4ED61B0A2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552" y="6368603"/>
            <a:ext cx="1495699" cy="315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01B12-48EB-3224-6EB1-A1D5214EF3E8}"/>
              </a:ext>
            </a:extLst>
          </p:cNvPr>
          <p:cNvSpPr txBox="1"/>
          <p:nvPr/>
        </p:nvSpPr>
        <p:spPr>
          <a:xfrm>
            <a:off x="5372100" y="6435980"/>
            <a:ext cx="6096000" cy="2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baseline="0" dirty="0">
                <a:solidFill>
                  <a:schemeClr val="bg1"/>
                </a:solidFill>
                <a:effectLst/>
                <a:latin typeface="+mn-lt"/>
              </a:rPr>
              <a:t>INTERNAL ONLY – Confidential Information – Property of Semtech Corporation</a:t>
            </a:r>
            <a:r>
              <a:rPr lang="en-US" sz="900" b="0" i="0" u="none" strike="noStrike" cap="none" baseline="0" dirty="0">
                <a:solidFill>
                  <a:schemeClr val="bg1"/>
                </a:solidFill>
                <a:effectLst/>
                <a:latin typeface="+mn-lt"/>
              </a:rPr>
              <a:t>​</a:t>
            </a:r>
            <a:endParaRPr lang="en-US" sz="900" b="0" kern="1200" cap="none" spc="300" baseline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4E2B663-F297-CEEB-05A5-29A91203F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accent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0F61AB-52BF-C471-5EA4-39A48F23229F}"/>
              </a:ext>
            </a:extLst>
          </p:cNvPr>
          <p:cNvSpPr/>
          <p:nvPr/>
        </p:nvSpPr>
        <p:spPr bwMode="gray">
          <a:xfrm>
            <a:off x="-1" y="0"/>
            <a:ext cx="5261213" cy="6858000"/>
          </a:xfrm>
          <a:prstGeom prst="rect">
            <a:avLst/>
          </a:prstGeom>
          <a:solidFill>
            <a:schemeClr val="bg2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3533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991744"/>
            <a:ext cx="3967065" cy="2043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1" y="765109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1" y="2545818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172725-BCC9-AD31-86FA-C2A4F4F2E97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1" y="4326528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75E271-295E-98B4-FA44-3E418514DDAC}"/>
              </a:ext>
            </a:extLst>
          </p:cNvPr>
          <p:cNvSpPr/>
          <p:nvPr/>
        </p:nvSpPr>
        <p:spPr bwMode="gray">
          <a:xfrm flipH="1">
            <a:off x="5251602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68E12-A222-7CD7-7EC9-A2BD0DC579E7}"/>
              </a:ext>
            </a:extLst>
          </p:cNvPr>
          <p:cNvSpPr txBox="1"/>
          <p:nvPr/>
        </p:nvSpPr>
        <p:spPr>
          <a:xfrm>
            <a:off x="279748" y="6435211"/>
            <a:ext cx="9144000" cy="24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bg1"/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 dirty="0">
                <a:solidFill>
                  <a:schemeClr val="bg1"/>
                </a:solidFill>
                <a:effectLst/>
                <a:latin typeface="Titillium Web" pitchFamily="2" charset="77"/>
              </a:rPr>
              <a:t>   </a:t>
            </a:r>
            <a:r>
              <a:rPr lang="en-US" sz="1100" b="0" i="0" u="none" strike="noStrike" cap="all" dirty="0">
                <a:solidFill>
                  <a:schemeClr val="bg1"/>
                </a:solidFill>
                <a:effectLst/>
                <a:latin typeface="Titillium Web" pitchFamily="2" charset="77"/>
              </a:rPr>
              <a:t>|</a:t>
            </a:r>
            <a:endParaRPr lang="en-US" sz="800" b="0" i="1" kern="1200" spc="300" baseline="0" dirty="0">
              <a:solidFill>
                <a:schemeClr val="bg1"/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33BBAFDC-06BE-9D45-A53C-421DC4A10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6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49EA70F-05A2-4568-7FC6-A738C63EB93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32552" y="6368603"/>
            <a:ext cx="1495699" cy="315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53C9B-8585-379E-E420-05D464D39AF2}"/>
              </a:ext>
            </a:extLst>
          </p:cNvPr>
          <p:cNvSpPr txBox="1"/>
          <p:nvPr/>
        </p:nvSpPr>
        <p:spPr>
          <a:xfrm>
            <a:off x="279748" y="6435211"/>
            <a:ext cx="9144000" cy="24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</a:t>
            </a:r>
            <a:r>
              <a:rPr lang="en-US" sz="1100" b="0" i="0" u="none" strike="noStrike" cap="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|</a:t>
            </a:r>
            <a:endParaRPr lang="en-US" sz="800" b="0" i="1" kern="1200" spc="300" baseline="0" dirty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A7292-3C13-D4C4-71CE-30EBFD582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465" y="6365874"/>
            <a:ext cx="2496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rgbClr val="898989"/>
                </a:solidFill>
              </a:defRPr>
            </a:lvl1pPr>
          </a:lstStyle>
          <a:p>
            <a:fld id="{30062E55-1E20-4829-87B4-5BF9AE6D02FA}" type="datetimeFigureOut">
              <a:rPr lang="en-US" smtClean="0"/>
              <a:t>8/22/2024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53E1AB-0218-EE85-6041-F65F32447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43" y="3495956"/>
            <a:ext cx="9691396" cy="709834"/>
          </a:xfrm>
        </p:spPr>
        <p:txBody>
          <a:bodyPr/>
          <a:lstStyle/>
          <a:p>
            <a:r>
              <a:rPr lang="en-US" dirty="0" err="1"/>
              <a:t>AIrlink</a:t>
            </a:r>
            <a:r>
              <a:rPr lang="en-US" dirty="0"/>
              <a:t>® Brag sheet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9B6A0E0-B8CA-81A6-5492-011D28D9D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43" y="4205791"/>
            <a:ext cx="7958784" cy="374033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2071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EEB-48CA-4BBB-9337-DC9887B3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210"/>
            <a:ext cx="3967063" cy="885177"/>
          </a:xfrm>
        </p:spPr>
        <p:txBody>
          <a:bodyPr/>
          <a:lstStyle/>
          <a:p>
            <a:r>
              <a:rPr lang="en-US" sz="4000" dirty="0"/>
              <a:t>Proven Expertise and Innovation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BED26-C0DB-4F11-AE68-723717ACE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40663"/>
            <a:ext cx="3967065" cy="2043285"/>
          </a:xfrm>
        </p:spPr>
        <p:txBody>
          <a:bodyPr/>
          <a:lstStyle/>
          <a:p>
            <a:r>
              <a:rPr lang="en-US" sz="1800" dirty="0"/>
              <a:t>With </a:t>
            </a:r>
            <a:r>
              <a:rPr lang="en-US" sz="2400" b="1" dirty="0"/>
              <a:t>over 30 years of wireless expertise </a:t>
            </a:r>
            <a:r>
              <a:rPr lang="en-US" sz="1800" dirty="0"/>
              <a:t>and a foundation built on innovation, </a:t>
            </a:r>
            <a:r>
              <a:rPr lang="en-US" sz="1800" dirty="0" err="1"/>
              <a:t>Semtech</a:t>
            </a:r>
            <a:r>
              <a:rPr lang="en-US" sz="1800" dirty="0"/>
              <a:t> is the go-to expert for mission-critical connectivity, trusted by leading industrial and public safety organizations worldwide.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23737-F446-4E28-8ACB-FFF49B121624}"/>
              </a:ext>
            </a:extLst>
          </p:cNvPr>
          <p:cNvSpPr txBox="1"/>
          <p:nvPr/>
        </p:nvSpPr>
        <p:spPr>
          <a:xfrm>
            <a:off x="914490" y="5838680"/>
            <a:ext cx="419090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Titillium Web" pitchFamily="2" charset="77"/>
              </a:rPr>
              <a:t>The statements in this document are based on an internal study conducted by </a:t>
            </a:r>
            <a:r>
              <a:rPr lang="en-US" sz="1000" i="1" dirty="0" err="1">
                <a:solidFill>
                  <a:schemeClr val="bg1"/>
                </a:solidFill>
                <a:latin typeface="Titillium Web" pitchFamily="2" charset="77"/>
              </a:rPr>
              <a:t>Semtech</a:t>
            </a:r>
            <a:r>
              <a:rPr lang="en-US" sz="1000" i="1" dirty="0">
                <a:solidFill>
                  <a:schemeClr val="bg1"/>
                </a:solidFill>
                <a:latin typeface="Titillium Web" pitchFamily="2" charset="77"/>
              </a:rPr>
              <a:t> in March 2024 and are believed to be accurate as of this date.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3B9874-BE8E-147C-E057-D1C63A33A3A1}"/>
              </a:ext>
            </a:extLst>
          </p:cNvPr>
          <p:cNvCxnSpPr>
            <a:cxnSpLocks/>
          </p:cNvCxnSpPr>
          <p:nvPr/>
        </p:nvCxnSpPr>
        <p:spPr>
          <a:xfrm>
            <a:off x="914491" y="2177857"/>
            <a:ext cx="15239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4604EA-C54C-49D4-B511-8E5462BB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22" y="473143"/>
            <a:ext cx="6202453" cy="59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reflective vest and white helmet&#10;&#10;Description automatically generated">
            <a:extLst>
              <a:ext uri="{FF2B5EF4-FFF2-40B4-BE49-F238E27FC236}">
                <a16:creationId xmlns:a16="http://schemas.microsoft.com/office/drawing/2014/main" id="{1AB9473D-1D53-4390-9C41-5DA27EEB90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/>
          <a:stretch/>
        </p:blipFill>
        <p:spPr>
          <a:xfrm>
            <a:off x="-143406" y="-14663"/>
            <a:ext cx="389191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13AEC8-1A00-B59A-F27C-AAA9A63B3DEA}"/>
              </a:ext>
            </a:extLst>
          </p:cNvPr>
          <p:cNvSpPr/>
          <p:nvPr/>
        </p:nvSpPr>
        <p:spPr bwMode="gray">
          <a:xfrm flipH="1">
            <a:off x="3744510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3339F-61A8-49E7-BD4B-A0F28B918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736" y="325304"/>
            <a:ext cx="8019329" cy="64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shot of several pipes&#10;&#10;Description automatically generated">
            <a:extLst>
              <a:ext uri="{FF2B5EF4-FFF2-40B4-BE49-F238E27FC236}">
                <a16:creationId xmlns:a16="http://schemas.microsoft.com/office/drawing/2014/main" id="{1AA76A29-B853-4B4B-9D5A-2A84EBEC8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77"/>
          <a:stretch/>
        </p:blipFill>
        <p:spPr>
          <a:xfrm>
            <a:off x="-35850" y="-11559"/>
            <a:ext cx="376624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4AA4AE-7CDC-27F3-039A-6B48D6B58CEF}"/>
              </a:ext>
            </a:extLst>
          </p:cNvPr>
          <p:cNvSpPr/>
          <p:nvPr/>
        </p:nvSpPr>
        <p:spPr bwMode="gray">
          <a:xfrm flipH="1">
            <a:off x="3744510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B7501-DE0A-4FAF-A32A-68D81952F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286" y="148529"/>
            <a:ext cx="7795563" cy="66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91A0B8-9152-22FC-4FDC-E37FB3D93050}"/>
              </a:ext>
            </a:extLst>
          </p:cNvPr>
          <p:cNvSpPr/>
          <p:nvPr/>
        </p:nvSpPr>
        <p:spPr bwMode="gray">
          <a:xfrm flipH="1">
            <a:off x="3744510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pic>
        <p:nvPicPr>
          <p:cNvPr id="23" name="Picture 22" descr="A car parked in a desert&#10;&#10;Description automatically generated">
            <a:extLst>
              <a:ext uri="{FF2B5EF4-FFF2-40B4-BE49-F238E27FC236}">
                <a16:creationId xmlns:a16="http://schemas.microsoft.com/office/drawing/2014/main" id="{3E8178DB-A4E8-485F-942D-15DECCEEB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 r="1536"/>
          <a:stretch/>
        </p:blipFill>
        <p:spPr>
          <a:xfrm>
            <a:off x="4824" y="-1"/>
            <a:ext cx="373934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93E61-44BF-46BA-A556-5CDC143D7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497" y="463354"/>
            <a:ext cx="8031679" cy="62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5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7F6F4A92-2730-4FAC-9745-D339DC107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r="12155"/>
          <a:stretch/>
        </p:blipFill>
        <p:spPr>
          <a:xfrm>
            <a:off x="-74919" y="0"/>
            <a:ext cx="3858026" cy="68579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C5ED0E-1E7A-D2E0-6276-789FDF35289A}"/>
              </a:ext>
            </a:extLst>
          </p:cNvPr>
          <p:cNvSpPr/>
          <p:nvPr/>
        </p:nvSpPr>
        <p:spPr bwMode="gray">
          <a:xfrm flipH="1">
            <a:off x="3744510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BA331-10D0-4AA3-8036-7CA511F88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286" y="495890"/>
            <a:ext cx="7811467" cy="62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yellow shirt holding a phone&#10;&#10;Description automatically generated">
            <a:extLst>
              <a:ext uri="{FF2B5EF4-FFF2-40B4-BE49-F238E27FC236}">
                <a16:creationId xmlns:a16="http://schemas.microsoft.com/office/drawing/2014/main" id="{4A4800DA-AFB7-41B3-9290-67A2FD199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3"/>
          <a:stretch/>
        </p:blipFill>
        <p:spPr>
          <a:xfrm>
            <a:off x="-60854" y="0"/>
            <a:ext cx="3853639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864E54-8197-CAA4-9BE8-EF7F1115E3F9}"/>
              </a:ext>
            </a:extLst>
          </p:cNvPr>
          <p:cNvSpPr/>
          <p:nvPr/>
        </p:nvSpPr>
        <p:spPr bwMode="gray">
          <a:xfrm flipH="1">
            <a:off x="3744510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7FD7E-DAAE-434D-97F7-A2B57EB6B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286" y="515777"/>
            <a:ext cx="7715068" cy="61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19436"/>
      </p:ext>
    </p:extLst>
  </p:cSld>
  <p:clrMapOvr>
    <a:masterClrMapping/>
  </p:clrMapOvr>
</p:sld>
</file>

<file path=ppt/theme/theme1.xml><?xml version="1.0" encoding="utf-8"?>
<a:theme xmlns:a="http://schemas.openxmlformats.org/drawingml/2006/main" name="Semtech_Theme_VF">
  <a:themeElements>
    <a:clrScheme name="revised color">
      <a:dk1>
        <a:sysClr val="windowText" lastClr="000000"/>
      </a:dk1>
      <a:lt1>
        <a:sysClr val="window" lastClr="FFFFFF"/>
      </a:lt1>
      <a:dk2>
        <a:srgbClr val="222A35"/>
      </a:dk2>
      <a:lt2>
        <a:srgbClr val="00AFAA"/>
      </a:lt2>
      <a:accent1>
        <a:srgbClr val="666666"/>
      </a:accent1>
      <a:accent2>
        <a:srgbClr val="00677A"/>
      </a:accent2>
      <a:accent3>
        <a:srgbClr val="003640"/>
      </a:accent3>
      <a:accent4>
        <a:srgbClr val="2D525D"/>
      </a:accent4>
      <a:accent5>
        <a:srgbClr val="6BC3C9"/>
      </a:accent5>
      <a:accent6>
        <a:srgbClr val="5FB286"/>
      </a:accent6>
      <a:hlink>
        <a:srgbClr val="F7781E"/>
      </a:hlink>
      <a:folHlink>
        <a:srgbClr val="AD0000"/>
      </a:folHlink>
    </a:clrScheme>
    <a:fontScheme name="Titillium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mtech_Theme_VF" id="{7C8C3338-987D-43FE-A0BE-F534F249C3FD}" vid="{C647B7DC-E2E9-451B-A991-2C67F05CA3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Type xmlns="93fdc970-cce6-4c5c-ac5e-2bdd61702a24">Customer Facing</DistributionType>
    <lcf76f155ced4ddcb4097134ff3c332f xmlns="93fdc970-cce6-4c5c-ac5e-2bdd61702a24">
      <Terms xmlns="http://schemas.microsoft.com/office/infopath/2007/PartnerControls"/>
    </lcf76f155ced4ddcb4097134ff3c332f>
    <TaxCatchAll xmlns="4ad5c4ca-6d5f-443c-b7fc-ff60e8ada2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9B0147A91D74F9F249D41D30CE43C" ma:contentTypeVersion="13" ma:contentTypeDescription="Create a new document." ma:contentTypeScope="" ma:versionID="8dc372174dfcea3f22e7590fb895d8e6">
  <xsd:schema xmlns:xsd="http://www.w3.org/2001/XMLSchema" xmlns:xs="http://www.w3.org/2001/XMLSchema" xmlns:p="http://schemas.microsoft.com/office/2006/metadata/properties" xmlns:ns2="93fdc970-cce6-4c5c-ac5e-2bdd61702a24" xmlns:ns3="4ad5c4ca-6d5f-443c-b7fc-ff60e8ada215" targetNamespace="http://schemas.microsoft.com/office/2006/metadata/properties" ma:root="true" ma:fieldsID="c27e165ff4ad7c0d327bffacf1b5b574" ns2:_="" ns3:_="">
    <xsd:import namespace="93fdc970-cce6-4c5c-ac5e-2bdd61702a24"/>
    <xsd:import namespace="4ad5c4ca-6d5f-443c-b7fc-ff60e8ada2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istributionType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dc970-cce6-4c5c-ac5e-2bdd61702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254b2f4-3413-4b10-a7ab-7a23c5fd88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Type" ma:index="18" ma:displayName="Distribution Type" ma:format="Dropdown" ma:internalName="DistributionType">
      <xsd:simpleType>
        <xsd:restriction base="dms:Choice">
          <xsd:enumeration value="Internal Only"/>
          <xsd:enumeration value="Channel Facing"/>
          <xsd:enumeration value="Customer Facing (NDA)"/>
          <xsd:enumeration value="Customer Facing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5c4ca-6d5f-443c-b7fc-ff60e8ada21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88e536a-552b-43b0-a7e2-606f3c824c50}" ma:internalName="TaxCatchAll" ma:showField="CatchAllData" ma:web="4ad5c4ca-6d5f-443c-b7fc-ff60e8ada2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56CDA-B4E9-487B-A78D-38C1349821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B0988-0C35-4896-89C0-51A63AFE5363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4ad5c4ca-6d5f-443c-b7fc-ff60e8ada21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3fdc970-cce6-4c5c-ac5e-2bdd61702a2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FCDDA98-5554-4D0B-9875-3FF6F8E5F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dc970-cce6-4c5c-ac5e-2bdd61702a24"/>
    <ds:schemaRef ds:uri="4ad5c4ca-6d5f-443c-b7fc-ff60e8ada2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Semtech_Theme_VF</Template>
  <TotalTime>5332</TotalTime>
  <Words>493</Words>
  <Application>Microsoft Office PowerPoint</Application>
  <PresentationFormat>Widescreen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iStock Maquette</vt:lpstr>
      <vt:lpstr>Titillium Web</vt:lpstr>
      <vt:lpstr>Titillium Web SemiBold</vt:lpstr>
      <vt:lpstr>TITILLIUM WEBLIGHT</vt:lpstr>
      <vt:lpstr>TITILLIUM WEBLIGHT</vt:lpstr>
      <vt:lpstr>TITILLIUM WEBSEMIBOLD</vt:lpstr>
      <vt:lpstr>TITILLIUM WEBSEMIBOLD</vt:lpstr>
      <vt:lpstr>Semtech_Theme_VF</vt:lpstr>
      <vt:lpstr>AIrlink® Brag sheet</vt:lpstr>
      <vt:lpstr>Proven Expertise and Innovation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AIrlink® Brag sheet</dc:title>
  <dc:creator>Eva Laviolette</dc:creator>
  <cp:lastModifiedBy>Joyce Mulcahy</cp:lastModifiedBy>
  <cp:revision>20</cp:revision>
  <dcterms:created xsi:type="dcterms:W3CDTF">2024-04-29T07:48:37Z</dcterms:created>
  <dcterms:modified xsi:type="dcterms:W3CDTF">2024-08-22T18:17:59Z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0x0101004239B0147A91D74F9F249D41D30CE43C</vt:lpwstr>
  </property>
  <property fmtid="{D5CDD505-2E9C-101B-9397-08002B2CF9AE}" pid="3" name="MediaServiceImageTags">
    <vt:lpwstr/>
  </property>
</Properties>
</file>